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2" r:id="rId4"/>
  </p:sldMasterIdLst>
  <p:notesMasterIdLst>
    <p:notesMasterId r:id="rId14"/>
  </p:notesMasterIdLst>
  <p:handoutMasterIdLst>
    <p:handoutMasterId r:id="rId15"/>
  </p:handoutMasterIdLst>
  <p:sldIdLst>
    <p:sldId id="270" r:id="rId5"/>
    <p:sldId id="307" r:id="rId6"/>
    <p:sldId id="314" r:id="rId7"/>
    <p:sldId id="315" r:id="rId8"/>
    <p:sldId id="266" r:id="rId9"/>
    <p:sldId id="267" r:id="rId10"/>
    <p:sldId id="312" r:id="rId11"/>
    <p:sldId id="313" r:id="rId12"/>
    <p:sldId id="316" r:id="rId13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05" autoAdjust="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355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overskrift 1">
            <a:extLst>
              <a:ext uri="{FF2B5EF4-FFF2-40B4-BE49-F238E27FC236}">
                <a16:creationId xmlns:a16="http://schemas.microsoft.com/office/drawing/2014/main" id="{5F1CF908-B9F8-4D75-9563-AB61F9135D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 rtl="0"/>
            <a:endParaRPr lang="nb-NO" noProof="1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FDEC0F2-C9ED-4E40-9090-1AABA509E02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pPr rtl="0"/>
            <a:fld id="{5041E847-8B50-4638-8723-F90C484F663A}" type="datetime1">
              <a:rPr lang="nb-NO" noProof="1" dirty="0" smtClean="0"/>
              <a:t>17.06.2026</a:t>
            </a:fld>
            <a:endParaRPr lang="nb-NO" noProof="1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2343BCB-1A9C-419E-A510-1B43D44FD1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 rtl="0"/>
            <a:endParaRPr lang="nb-NO" noProof="1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D2ECDCF-FA4F-4A45-8FAD-9C923EE306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pPr rtl="0"/>
            <a:fld id="{A3DA0F0C-BE24-43A8-A6ED-60EC67C28C43}" type="slidenum">
              <a:rPr lang="nb-NO" noProof="1" dirty="0" smtClean="0"/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9790895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overskrif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 rtl="0"/>
            <a:endParaRPr lang="nb-NO" noProof="1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pPr rtl="0"/>
            <a:fld id="{E1D1A8F4-2978-451A-BF87-8A999F3EDE34}" type="datetime1">
              <a:rPr lang="nb-NO" noProof="1" dirty="0" smtClean="0"/>
              <a:t>17.06.2026</a:t>
            </a:fld>
            <a:endParaRPr lang="nb-NO" noProof="1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rtl="0"/>
            <a:endParaRPr lang="nb-NO" noProof="1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 rtl="0"/>
            <a:r>
              <a:rPr lang="nb-NO" noProof="1"/>
              <a:t>Klikk for å redigere tekststiler i malen</a:t>
            </a:r>
          </a:p>
          <a:p>
            <a:pPr lvl="1" rtl="0"/>
            <a:r>
              <a:rPr lang="nb-NO" noProof="1"/>
              <a:t>Andre nivå</a:t>
            </a:r>
          </a:p>
          <a:p>
            <a:pPr lvl="2" rtl="0"/>
            <a:r>
              <a:rPr lang="nb-NO" noProof="1"/>
              <a:t>Tredje nivå</a:t>
            </a:r>
          </a:p>
          <a:p>
            <a:pPr lvl="3" rtl="0"/>
            <a:r>
              <a:rPr lang="nb-NO" noProof="1"/>
              <a:t>Fjerde nivå</a:t>
            </a:r>
          </a:p>
          <a:p>
            <a:pPr lvl="4" rtl="0"/>
            <a:r>
              <a:rPr lang="nb-NO" noProof="1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 rtl="0"/>
            <a:endParaRPr lang="nb-NO" noProof="1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pPr rtl="0"/>
            <a:fld id="{F6BA3186-490C-4963-9CE5-58096C2F0BE5}" type="slidenum">
              <a:rPr lang="nb-NO" noProof="1" dirty="0" smtClean="0"/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972064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b-NO" noProof="1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BA3186-490C-4963-9CE5-58096C2F0BE5}" type="slidenum">
              <a:rPr lang="nb-NO" noProof="1" dirty="0" smtClean="0"/>
              <a:t>5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307670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b-NO" noProof="1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BA3186-490C-4963-9CE5-58096C2F0BE5}" type="slidenum">
              <a:rPr lang="nb-NO" noProof="1" dirty="0" smtClean="0"/>
              <a:t>6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546708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b-NO" noProof="1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BA3186-490C-4963-9CE5-58096C2F0BE5}" type="slidenum">
              <a:rPr lang="nb-NO" noProof="1" dirty="0" smtClean="0"/>
              <a:t>7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023518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b-NO" noProof="1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BA3186-490C-4963-9CE5-58096C2F0BE5}" type="slidenum">
              <a:rPr lang="nb-NO" noProof="1" dirty="0" smtClean="0"/>
              <a:t>8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989238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b-NO" noProof="1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BA3186-490C-4963-9CE5-58096C2F0BE5}" type="slidenum">
              <a:rPr lang="nb-NO" noProof="1" dirty="0" smtClean="0"/>
              <a:t>9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231752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rtl="0"/>
            <a:fld id="{6A94F59C-E766-479B-A9D2-3531305B5257}" type="datetime1">
              <a:rPr lang="nb-NO" noProof="1" smtClean="0"/>
              <a:t>17.06.2026</a:t>
            </a:fld>
            <a:endParaRPr lang="nb-NO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pPr rtl="0"/>
            <a:endParaRPr lang="nb-NO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nb-NO" noProof="1" smtClean="0"/>
              <a:pPr/>
              <a:t>‹#›</a:t>
            </a:fld>
            <a:endParaRPr lang="nb-NO" noProof="1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877332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666E05A-F631-4815-9DB6-23CBE52CC790}" type="datetime1">
              <a:rPr lang="nb-NO" noProof="1" smtClean="0"/>
              <a:t>17.06.2026</a:t>
            </a:fld>
            <a:endParaRPr lang="nb-NO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b-NO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nb-NO" noProof="1" smtClean="0"/>
              <a:pPr/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75507053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802838-1D33-436A-B852-7C3F570794E0}" type="datetime1">
              <a:rPr lang="nb-NO" noProof="1" smtClean="0"/>
              <a:t>17.06.2026</a:t>
            </a:fld>
            <a:endParaRPr lang="nb-NO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b-NO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nb-NO" noProof="1" smtClean="0"/>
              <a:pPr/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1945216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D752EBE-34E2-4C9F-A9A2-D5CDD4267E8C}" type="datetime1">
              <a:rPr lang="nb-NO" noProof="1" smtClean="0"/>
              <a:t>17.06.2026</a:t>
            </a:fld>
            <a:endParaRPr lang="nb-NO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b-NO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D84065D-F351-4B03-BD91-D8A6B8D4B362}" type="slidenum">
              <a:rPr lang="nb-NO" noProof="1" smtClean="0"/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347389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666E05A-F631-4815-9DB6-23CBE52CC790}" type="datetime1">
              <a:rPr lang="nb-NO" noProof="1" smtClean="0"/>
              <a:t>17.06.2026</a:t>
            </a:fld>
            <a:endParaRPr lang="nb-NO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b-NO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nb-NO" noProof="1" smtClean="0"/>
              <a:pPr/>
              <a:t>‹#›</a:t>
            </a:fld>
            <a:endParaRPr lang="nb-NO" noProof="1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1335723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666E05A-F631-4815-9DB6-23CBE52CC790}" type="datetime1">
              <a:rPr lang="nb-NO" noProof="1" smtClean="0"/>
              <a:t>17.06.2026</a:t>
            </a:fld>
            <a:endParaRPr lang="nb-NO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b-NO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nb-NO" noProof="1" smtClean="0"/>
              <a:pPr/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402082974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3E04417-79B4-4018-9EEA-ACA5E842F5F2}" type="datetime1">
              <a:rPr lang="nb-NO" noProof="1" smtClean="0"/>
              <a:t>17.06.2026</a:t>
            </a:fld>
            <a:endParaRPr lang="nb-NO" noProof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b-NO" noProof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nb-NO" noProof="1" smtClean="0"/>
              <a:pPr/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277558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A115A3C-D618-4721-B034-3B74A8563B40}" type="datetime1">
              <a:rPr lang="nb-NO" noProof="1" smtClean="0"/>
              <a:t>17.06.2026</a:t>
            </a:fld>
            <a:endParaRPr lang="nb-NO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b-NO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nb-NO" noProof="1" smtClean="0"/>
              <a:pPr/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772249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666E05A-F631-4815-9DB6-23CBE52CC790}" type="datetime1">
              <a:rPr lang="nb-NO" noProof="1" smtClean="0"/>
              <a:t>17.06.2026</a:t>
            </a:fld>
            <a:endParaRPr lang="nb-NO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b-NO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nb-NO" noProof="1" smtClean="0"/>
              <a:pPr/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366604508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666E05A-F631-4815-9DB6-23CBE52CC790}" type="datetime1">
              <a:rPr lang="nb-NO" noProof="1" smtClean="0"/>
              <a:t>17.06.2026</a:t>
            </a:fld>
            <a:endParaRPr lang="nb-NO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b-NO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nb-NO" noProof="1" smtClean="0"/>
              <a:pPr/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173245053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666E05A-F631-4815-9DB6-23CBE52CC790}" type="datetime1">
              <a:rPr lang="nb-NO" noProof="1" smtClean="0"/>
              <a:t>17.06.2026</a:t>
            </a:fld>
            <a:endParaRPr lang="nb-NO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nb-NO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nb-NO" noProof="1" smtClean="0"/>
              <a:pPr/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57244198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E666E05A-F631-4815-9DB6-23CBE52CC790}" type="datetime1">
              <a:rPr lang="nb-NO" noProof="1" smtClean="0"/>
              <a:t>17.06.2026</a:t>
            </a:fld>
            <a:endParaRPr lang="nb-NO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endParaRPr lang="nb-NO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nb-NO" noProof="1" smtClean="0"/>
              <a:pPr/>
              <a:t>‹#›</a:t>
            </a:fld>
            <a:endParaRPr lang="nb-NO" noProof="1"/>
          </a:p>
        </p:txBody>
      </p:sp>
    </p:spTree>
    <p:extLst>
      <p:ext uri="{BB962C8B-B14F-4D97-AF65-F5344CB8AC3E}">
        <p14:creationId xmlns:p14="http://schemas.microsoft.com/office/powerpoint/2010/main" val="1800513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4.jpe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6EF83666-CB7A-079A-5D5F-51230483A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479" y="2133928"/>
            <a:ext cx="5407376" cy="1533632"/>
          </a:xfrm>
        </p:spPr>
        <p:txBody>
          <a:bodyPr>
            <a:normAutofit fontScale="90000"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b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b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br>
              <a:rPr lang="en-US" sz="7200" b="1" dirty="0">
                <a:solidFill>
                  <a:schemeClr val="tx1"/>
                </a:solidFill>
              </a:rPr>
            </a:br>
            <a:r>
              <a:rPr lang="en-US" sz="4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Stilrent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</a:rPr>
              <a:t> HTH-</a:t>
            </a:r>
            <a:r>
              <a:rPr lang="en-US" sz="4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kjøkken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b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4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som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standardleveranse</a:t>
            </a:r>
            <a:b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endParaRPr lang="nb-NO" sz="4400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F193377-546A-473A-B60D-99B9D862DE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5808" y="3984556"/>
            <a:ext cx="4174194" cy="15336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Tilvalgskonsulent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 HTH: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Anne-Lise Carlsen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6FD0599-1E0B-536A-747A-257AD6D32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52" y="341997"/>
            <a:ext cx="1223962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F754E7C3-6846-2106-7178-735BCCE01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002" y="953978"/>
            <a:ext cx="6531559" cy="510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83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6C91C583-2C33-0C46-681E-C55F4A623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211" y="3034801"/>
            <a:ext cx="1611828" cy="25216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7" name="Text Box 3">
            <a:extLst>
              <a:ext uri="{FF2B5EF4-FFF2-40B4-BE49-F238E27FC236}">
                <a16:creationId xmlns:a16="http://schemas.microsoft.com/office/drawing/2014/main" id="{8F62CB22-2DB5-F41F-1D3C-D28176E58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02" y="958578"/>
            <a:ext cx="6195527" cy="1803283"/>
          </a:xfrm>
          <a:prstGeom prst="rect">
            <a:avLst/>
          </a:prstGeom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nb-NO" sz="1000" kern="1400" spc="2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HTH Prosjektavdeling AS står for leveransen av kjøkken til din nye bolig</a:t>
            </a:r>
            <a:endParaRPr lang="nb-NO" sz="10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nb-NO" sz="10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nb-NO" sz="1000" b="1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KONSEPT BALANSE</a:t>
            </a:r>
            <a:r>
              <a:rPr lang="nb-NO" sz="10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: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Front</a:t>
            </a:r>
            <a:r>
              <a:rPr kumimoji="0" lang="nb-NO" altLang="nb-NO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 :  </a:t>
            </a:r>
            <a:r>
              <a:rPr lang="nb-NO" altLang="nb-NO" sz="11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Focus lakkert Beige</a:t>
            </a:r>
            <a:endParaRPr kumimoji="0" lang="nb-NO" altLang="nb-NO" sz="11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Benkeplate</a:t>
            </a:r>
            <a:r>
              <a:rPr kumimoji="0" lang="nb-NO" altLang="nb-NO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 : Laminat </a:t>
            </a:r>
            <a:r>
              <a:rPr lang="nb-NO" altLang="nb-NO" sz="11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farge Glitter Bianco 603, </a:t>
            </a:r>
            <a:r>
              <a:rPr kumimoji="0" lang="nb-NO" altLang="nb-NO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i 2cm tykkelse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kumimoji="0" lang="nb-NO" altLang="nb-NO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Vask</a:t>
            </a:r>
            <a:r>
              <a:rPr kumimoji="0" lang="nb-NO" altLang="nb-NO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nb-NO" sz="1100" kern="12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Nedfelt Blanco </a:t>
            </a:r>
            <a:r>
              <a:rPr lang="nb-NO" sz="1100" kern="12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Naya</a:t>
            </a:r>
            <a:r>
              <a:rPr lang="nb-NO" sz="1100" kern="12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, farge Myk hvit</a:t>
            </a:r>
            <a:endParaRPr lang="nb-NO" sz="11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Håndtak</a:t>
            </a:r>
            <a:r>
              <a:rPr kumimoji="0" lang="nb-NO" altLang="nb-NO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 : Line messing, 20 cm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b-NO" altLang="nb-NO" sz="11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Belysning</a:t>
            </a:r>
            <a:r>
              <a:rPr lang="nb-NO" altLang="nb-NO" sz="11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: LED </a:t>
            </a:r>
            <a:r>
              <a:rPr lang="nb-NO" altLang="nb-NO" sz="11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grepslist</a:t>
            </a:r>
            <a:r>
              <a:rPr lang="nb-NO" altLang="nb-NO" sz="11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integrert i overskap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w Cen MT" panose="020B06020201040206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w Cen MT" panose="020B0602020104020603" pitchFamily="34" charset="0"/>
              </a:rPr>
              <a:t> </a:t>
            </a:r>
            <a:endParaRPr kumimoji="0" lang="nb-NO" altLang="nb-NO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11FD2314-255E-9C15-3EA5-47E3301BB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654" y="181913"/>
            <a:ext cx="1225550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DB78BF3-3928-64B4-57F3-D81917FAE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799" r="91884">
                        <a14:foregroundMark x1="8116" y1="23000" x2="4799" y2="24400"/>
                        <a14:foregroundMark x1="91884" y1="65000" x2="91884" y2="5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15" y="4033599"/>
            <a:ext cx="17621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97FD20CB-F7E0-D449-622C-321A5E66C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80" b="85626"/>
          <a:stretch>
            <a:fillRect/>
          </a:stretch>
        </p:blipFill>
        <p:spPr bwMode="auto">
          <a:xfrm>
            <a:off x="2122415" y="4096140"/>
            <a:ext cx="1992985" cy="2015994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4DB15AC9-737B-0BD8-20B4-1124024CF8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" t="5902" r="3989" b="4862"/>
          <a:stretch/>
        </p:blipFill>
        <p:spPr bwMode="auto">
          <a:xfrm>
            <a:off x="438662" y="4944431"/>
            <a:ext cx="1476463" cy="12239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e 8" descr="Et bilde som inneholder innendørs, vegg, skap, Arbeidsplate&#10;&#10;Automatisk generert beskrivelse">
            <a:extLst>
              <a:ext uri="{FF2B5EF4-FFF2-40B4-BE49-F238E27FC236}">
                <a16:creationId xmlns:a16="http://schemas.microsoft.com/office/drawing/2014/main" id="{27025D96-1C3A-6AF9-289C-51E8DE25990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948" t="10056" r="9602" b="8502"/>
          <a:stretch/>
        </p:blipFill>
        <p:spPr>
          <a:xfrm>
            <a:off x="5162405" y="1637920"/>
            <a:ext cx="6232109" cy="479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58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Text Box 3">
            <a:extLst>
              <a:ext uri="{FF2B5EF4-FFF2-40B4-BE49-F238E27FC236}">
                <a16:creationId xmlns:a16="http://schemas.microsoft.com/office/drawing/2014/main" id="{8F62CB22-2DB5-F41F-1D3C-D28176E58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02" y="958578"/>
            <a:ext cx="6195527" cy="1803283"/>
          </a:xfrm>
          <a:prstGeom prst="rect">
            <a:avLst/>
          </a:prstGeom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nb-NO" sz="1000" kern="1400" spc="2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HTH Prosjektavdeling AS står for leveransen av kjøkken til din nye bolig</a:t>
            </a:r>
            <a:endParaRPr lang="nb-NO" sz="10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nb-NO" sz="10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nb-NO" sz="1000" b="1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KONSEPT SKOGSRO</a:t>
            </a:r>
            <a:r>
              <a:rPr lang="nb-NO" sz="10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: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Front</a:t>
            </a:r>
            <a:r>
              <a:rPr kumimoji="0" lang="nb-NO" altLang="nb-NO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 :  </a:t>
            </a:r>
            <a:r>
              <a:rPr lang="nb-NO" altLang="nb-NO" sz="11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Focus lakkert Mosegrønn</a:t>
            </a:r>
            <a:endParaRPr kumimoji="0" lang="nb-NO" altLang="nb-NO" sz="11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Benkeplate</a:t>
            </a:r>
            <a:r>
              <a:rPr kumimoji="0" lang="nb-NO" altLang="nb-NO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 : Laminat </a:t>
            </a:r>
            <a:r>
              <a:rPr lang="nb-NO" altLang="nb-NO" sz="11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farge Marmor Natura 627, </a:t>
            </a:r>
            <a:r>
              <a:rPr kumimoji="0" lang="nb-NO" altLang="nb-NO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i 2cm tykkelse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kumimoji="0" lang="nb-NO" altLang="nb-NO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Vask</a:t>
            </a:r>
            <a:r>
              <a:rPr kumimoji="0" lang="nb-NO" altLang="nb-NO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nb-NO" sz="1100" kern="12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Nedfelt Blanco </a:t>
            </a:r>
            <a:r>
              <a:rPr lang="nb-NO" sz="1100" kern="12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Naya</a:t>
            </a:r>
            <a:r>
              <a:rPr lang="nb-NO" sz="1100" kern="12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, farge Vulkangrå</a:t>
            </a:r>
            <a:endParaRPr lang="nb-NO" sz="11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Håndtak</a:t>
            </a:r>
            <a:r>
              <a:rPr kumimoji="0" lang="nb-NO" altLang="nb-NO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 : Line </a:t>
            </a:r>
            <a:r>
              <a:rPr kumimoji="0" lang="nb-NO" altLang="nb-NO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Antrasit</a:t>
            </a:r>
            <a:r>
              <a:rPr kumimoji="0" lang="nb-NO" altLang="nb-NO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, 20 cm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b-NO" altLang="nb-NO" sz="11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Belysning</a:t>
            </a:r>
            <a:r>
              <a:rPr lang="nb-NO" altLang="nb-NO" sz="11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: LED </a:t>
            </a:r>
            <a:r>
              <a:rPr lang="nb-NO" altLang="nb-NO" sz="11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grepslist</a:t>
            </a:r>
            <a:r>
              <a:rPr lang="nb-NO" altLang="nb-NO" sz="11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integrert i overskap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w Cen MT" panose="020B06020201040206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w Cen MT" panose="020B0602020104020603" pitchFamily="34" charset="0"/>
              </a:rPr>
              <a:t> </a:t>
            </a:r>
            <a:endParaRPr kumimoji="0" lang="nb-NO" altLang="nb-NO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02629E28-3D8E-D0DB-1125-27130E3BA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9" t="10478" r="44324" b="54916"/>
          <a:stretch>
            <a:fillRect/>
          </a:stretch>
        </p:blipFill>
        <p:spPr bwMode="auto">
          <a:xfrm>
            <a:off x="1346732" y="3162650"/>
            <a:ext cx="1466850" cy="214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11FD2314-255E-9C15-3EA5-47E3301BB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654" y="181913"/>
            <a:ext cx="1225550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E5F9967-3B64-7FB6-DC21-F97F72A30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41" b="89686" l="5999" r="95060">
                        <a14:foregroundMark x1="6069" y1="27578" x2="6069" y2="27578"/>
                        <a14:foregroundMark x1="95060" y1="60314" x2="95060" y2="60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23" y="3901016"/>
            <a:ext cx="18573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AB10099-C23C-9543-59D5-AEB81AB6E1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4" t="15996" r="7835" b="16850"/>
          <a:stretch/>
        </p:blipFill>
        <p:spPr bwMode="auto">
          <a:xfrm>
            <a:off x="402671" y="4806892"/>
            <a:ext cx="1493241" cy="124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B75516C-2732-1440-A7A4-F43DC5C37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01" b="82423"/>
          <a:stretch>
            <a:fillRect/>
          </a:stretch>
        </p:blipFill>
        <p:spPr bwMode="auto">
          <a:xfrm>
            <a:off x="2064289" y="4033598"/>
            <a:ext cx="2080272" cy="2081976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e 5" descr="Et bilde som inneholder innendørs, vegg, skap, vask&#10;&#10;Automatisk generert beskrivelse">
            <a:extLst>
              <a:ext uri="{FF2B5EF4-FFF2-40B4-BE49-F238E27FC236}">
                <a16:creationId xmlns:a16="http://schemas.microsoft.com/office/drawing/2014/main" id="{526F57BA-5051-509C-07D8-5CB72D19DD4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915" t="12110" r="10703" b="7523"/>
          <a:stretch/>
        </p:blipFill>
        <p:spPr>
          <a:xfrm>
            <a:off x="5141901" y="1638541"/>
            <a:ext cx="6149605" cy="479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4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Text Box 3">
            <a:extLst>
              <a:ext uri="{FF2B5EF4-FFF2-40B4-BE49-F238E27FC236}">
                <a16:creationId xmlns:a16="http://schemas.microsoft.com/office/drawing/2014/main" id="{8F62CB22-2DB5-F41F-1D3C-D28176E58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02" y="958578"/>
            <a:ext cx="6195527" cy="1803283"/>
          </a:xfrm>
          <a:prstGeom prst="rect">
            <a:avLst/>
          </a:prstGeom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nb-NO" sz="1000" kern="1400" spc="2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HTH Prosjektavdeling AS står for leveransen av kjøkken til din nye bolig</a:t>
            </a:r>
            <a:endParaRPr lang="nb-NO" sz="10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nb-NO" sz="10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nb-NO" sz="1000" b="1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KONSEPT NATUR</a:t>
            </a:r>
            <a:r>
              <a:rPr lang="nb-NO" sz="10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: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Front</a:t>
            </a:r>
            <a:r>
              <a:rPr kumimoji="0" lang="nb-NO" altLang="nb-NO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 :  </a:t>
            </a:r>
            <a:r>
              <a:rPr lang="nb-NO" altLang="nb-NO" sz="11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Nordic </a:t>
            </a:r>
            <a:r>
              <a:rPr lang="nb-NO" altLang="nb-NO" sz="11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Essence</a:t>
            </a:r>
            <a:r>
              <a:rPr lang="nb-NO" altLang="nb-NO" sz="11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Natur Eik finer</a:t>
            </a:r>
            <a:endParaRPr kumimoji="0" lang="nb-NO" altLang="nb-NO" sz="11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Benkeplate</a:t>
            </a:r>
            <a:r>
              <a:rPr kumimoji="0" lang="nb-NO" altLang="nb-NO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 : </a:t>
            </a:r>
            <a:r>
              <a:rPr kumimoji="0" lang="nb-NO" altLang="nb-NO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Silestone</a:t>
            </a:r>
            <a:r>
              <a:rPr kumimoji="0" lang="nb-NO" altLang="nb-NO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 Snowy Ibiza, i 2cm tykkelse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kumimoji="0" lang="nb-NO" altLang="nb-NO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Vask</a:t>
            </a:r>
            <a:r>
              <a:rPr kumimoji="0" lang="nb-NO" altLang="nb-NO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nb-NO" sz="1100" kern="12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Underlimt Blanco </a:t>
            </a:r>
            <a:r>
              <a:rPr lang="nb-NO" sz="1100" kern="12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Subline</a:t>
            </a:r>
            <a:r>
              <a:rPr lang="nb-NO" sz="1100" kern="12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 500-U, farge Myk hvit</a:t>
            </a:r>
            <a:endParaRPr lang="nb-NO" sz="11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1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Håndtak</a:t>
            </a:r>
            <a:r>
              <a:rPr kumimoji="0" lang="nb-NO" altLang="nb-NO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 : Line messing, 20 cm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b-NO" altLang="nb-NO" sz="11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Belysning</a:t>
            </a:r>
            <a:r>
              <a:rPr lang="nb-NO" altLang="nb-NO" sz="11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: LED </a:t>
            </a:r>
            <a:r>
              <a:rPr lang="nb-NO" altLang="nb-NO" sz="11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grepslist</a:t>
            </a:r>
            <a:r>
              <a:rPr lang="nb-NO" altLang="nb-NO" sz="11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integrert i overskap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w Cen MT" panose="020B06020201040206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w Cen MT" panose="020B0602020104020603" pitchFamily="34" charset="0"/>
              </a:rPr>
              <a:t> </a:t>
            </a:r>
            <a:endParaRPr kumimoji="0" lang="nb-NO" altLang="nb-NO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11FD2314-255E-9C15-3EA5-47E3301BB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654" y="181913"/>
            <a:ext cx="1225550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C27436D-00E5-575A-E583-CB037ECCB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81" t="3186" r="1801" b="68637"/>
          <a:stretch>
            <a:fillRect/>
          </a:stretch>
        </p:blipFill>
        <p:spPr bwMode="auto">
          <a:xfrm>
            <a:off x="1401740" y="3260574"/>
            <a:ext cx="1762124" cy="263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D1934DC-FBAC-9348-721E-42D1CD1A5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799" r="91884">
                        <a14:foregroundMark x1="8116" y1="23000" x2="4799" y2="24400"/>
                        <a14:foregroundMark x1="91884" y1="65000" x2="91884" y2="5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42" y="3993295"/>
            <a:ext cx="17621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9E884E42-843B-5593-5638-35E9BE5842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6" t="10120" r="5861" b="10252"/>
          <a:stretch/>
        </p:blipFill>
        <p:spPr bwMode="auto">
          <a:xfrm>
            <a:off x="592264" y="5111133"/>
            <a:ext cx="1392573" cy="11073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Bilde 1">
            <a:extLst>
              <a:ext uri="{FF2B5EF4-FFF2-40B4-BE49-F238E27FC236}">
                <a16:creationId xmlns:a16="http://schemas.microsoft.com/office/drawing/2014/main" id="{9B8097B4-B677-898E-4C5A-157024206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6" t="25044" r="7298" b="45047"/>
          <a:stretch>
            <a:fillRect/>
          </a:stretch>
        </p:blipFill>
        <p:spPr bwMode="auto">
          <a:xfrm>
            <a:off x="2282802" y="4216488"/>
            <a:ext cx="1875313" cy="178929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e 5" descr="Et bilde som inneholder innendørs, vegg, skap, Arbeidsplate&#10;&#10;Automatisk generert beskrivelse">
            <a:extLst>
              <a:ext uri="{FF2B5EF4-FFF2-40B4-BE49-F238E27FC236}">
                <a16:creationId xmlns:a16="http://schemas.microsoft.com/office/drawing/2014/main" id="{B0F37159-6138-3D91-CB9E-AD355AD3185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938" t="11131" r="10703" b="8012"/>
          <a:stretch/>
        </p:blipFill>
        <p:spPr>
          <a:xfrm>
            <a:off x="5184157" y="1633972"/>
            <a:ext cx="6444101" cy="4924336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BA8C105A-D5C7-8462-D8AE-786B57C7D2BD}"/>
              </a:ext>
            </a:extLst>
          </p:cNvPr>
          <p:cNvSpPr txBox="1"/>
          <p:nvPr/>
        </p:nvSpPr>
        <p:spPr>
          <a:xfrm>
            <a:off x="226503" y="6451134"/>
            <a:ext cx="31374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>
                <a:solidFill>
                  <a:schemeClr val="bg1"/>
                </a:solidFill>
              </a:rPr>
              <a:t>Dette konseptet har merkostnad</a:t>
            </a:r>
          </a:p>
        </p:txBody>
      </p:sp>
    </p:spTree>
    <p:extLst>
      <p:ext uri="{BB962C8B-B14F-4D97-AF65-F5344CB8AC3E}">
        <p14:creationId xmlns:p14="http://schemas.microsoft.com/office/powerpoint/2010/main" val="1471430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46FA945A-7369-6728-DB97-BCA5AF1E219A}"/>
              </a:ext>
            </a:extLst>
          </p:cNvPr>
          <p:cNvSpPr txBox="1"/>
          <p:nvPr/>
        </p:nvSpPr>
        <p:spPr>
          <a:xfrm>
            <a:off x="518779" y="6488668"/>
            <a:ext cx="115766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5572D8-101F-453D-C921-8AAF7D21F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407" y="114255"/>
            <a:ext cx="1181548" cy="1181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4" name="Text Box 2">
            <a:extLst>
              <a:ext uri="{FF2B5EF4-FFF2-40B4-BE49-F238E27FC236}">
                <a16:creationId xmlns:a16="http://schemas.microsoft.com/office/drawing/2014/main" id="{A08073BE-6FDE-E7AB-BCC8-1A4BDD9FB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285" y="1499751"/>
            <a:ext cx="9825816" cy="926615"/>
          </a:xfrm>
          <a:prstGeom prst="rect">
            <a:avLst/>
          </a:prstGeom>
          <a:solidFill>
            <a:srgbClr val="CAC0B6"/>
          </a:solidFill>
          <a:ln w="25400" algn="ctr">
            <a:solidFill>
              <a:srgbClr val="D9D9D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da-DK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w Cen MT" panose="020B0602020104020603" pitchFamily="34" charset="0"/>
              </a:rPr>
              <a:t>HVITEVARER: </a:t>
            </a:r>
            <a:r>
              <a:rPr kumimoji="0" lang="nb-NO" altLang="da-DK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	</a:t>
            </a:r>
            <a:endParaRPr kumimoji="0" lang="nb-NO" altLang="da-DK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da-DK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Det medfølger integrerte hvitevarer i standardleveransen fra HTH. Beskrivelse av hvitevarene sendes ut sammen med invitasjonsbrev før oppstart kjøkkentilvalg.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da-DK" sz="9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da-DK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HTH Tilbyr også hvitevarer fra forskjellige leverandører som tilvalg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da-DK" sz="9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da-DK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da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da-D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	</a:t>
            </a:r>
            <a:endParaRPr kumimoji="0" lang="da-DK" altLang="da-D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978128C-BEE1-DF5C-C252-C1E59023E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384" y="5915431"/>
            <a:ext cx="9007475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5" name="Text Box 5">
            <a:extLst>
              <a:ext uri="{FF2B5EF4-FFF2-40B4-BE49-F238E27FC236}">
                <a16:creationId xmlns:a16="http://schemas.microsoft.com/office/drawing/2014/main" id="{BBA5157F-32A0-0A3D-0B3C-FD96D0228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475" y="2557447"/>
            <a:ext cx="2363788" cy="3143250"/>
          </a:xfrm>
          <a:prstGeom prst="rect">
            <a:avLst/>
          </a:prstGeom>
          <a:solidFill>
            <a:srgbClr val="CAC0B6"/>
          </a:solidFill>
          <a:ln w="25400" algn="ctr">
            <a:solidFill>
              <a:srgbClr val="D9D9D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altLang="da-D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C743DD51-15E9-D133-7F43-1F166F8DC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25" y="2557447"/>
            <a:ext cx="2365375" cy="3143250"/>
          </a:xfrm>
          <a:prstGeom prst="rect">
            <a:avLst/>
          </a:prstGeom>
          <a:solidFill>
            <a:srgbClr val="CAC0B6"/>
          </a:solidFill>
          <a:ln w="25400" algn="ctr">
            <a:solidFill>
              <a:srgbClr val="D9D9D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altLang="da-D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08DE879C-DB7C-6F44-C856-2283D3D0C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125" y="2557447"/>
            <a:ext cx="2363788" cy="3143250"/>
          </a:xfrm>
          <a:prstGeom prst="rect">
            <a:avLst/>
          </a:prstGeom>
          <a:solidFill>
            <a:srgbClr val="CAC0B6"/>
          </a:solidFill>
          <a:ln w="25400" algn="ctr">
            <a:solidFill>
              <a:srgbClr val="D9D9D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altLang="da-D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CC0BE550-4A39-E3D7-9E6C-15DB49AE5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9313" y="2574544"/>
            <a:ext cx="2363788" cy="3143250"/>
          </a:xfrm>
          <a:prstGeom prst="rect">
            <a:avLst/>
          </a:prstGeom>
          <a:solidFill>
            <a:srgbClr val="CAC0B6"/>
          </a:solidFill>
          <a:ln w="25400" algn="ctr">
            <a:solidFill>
              <a:srgbClr val="D9D9D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altLang="da-D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 Box 5">
            <a:extLst>
              <a:ext uri="{FF2B5EF4-FFF2-40B4-BE49-F238E27FC236}">
                <a16:creationId xmlns:a16="http://schemas.microsoft.com/office/drawing/2014/main" id="{5E35C993-2088-C168-2253-CB5BD092B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475" y="2560622"/>
            <a:ext cx="2363788" cy="3143250"/>
          </a:xfrm>
          <a:prstGeom prst="rect">
            <a:avLst/>
          </a:prstGeom>
          <a:solidFill>
            <a:srgbClr val="CAC0B6"/>
          </a:solidFill>
          <a:ln w="25400" algn="ctr">
            <a:solidFill>
              <a:srgbClr val="D9D9D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altLang="da-D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4DB5B722-236E-E69B-E3AE-95609E78F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25" y="2560622"/>
            <a:ext cx="2365375" cy="3143250"/>
          </a:xfrm>
          <a:prstGeom prst="rect">
            <a:avLst/>
          </a:prstGeom>
          <a:solidFill>
            <a:srgbClr val="CAC0B6"/>
          </a:solidFill>
          <a:ln w="25400" algn="ctr">
            <a:solidFill>
              <a:srgbClr val="D9D9D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altLang="da-D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D05C676F-61CD-2A3E-8535-44CE8B7C4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8719" y="2569710"/>
            <a:ext cx="2363788" cy="3143250"/>
          </a:xfrm>
          <a:prstGeom prst="rect">
            <a:avLst/>
          </a:prstGeom>
          <a:solidFill>
            <a:srgbClr val="CAC0B6"/>
          </a:solidFill>
          <a:ln w="25400" algn="ctr">
            <a:solidFill>
              <a:srgbClr val="D9D9D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altLang="da-D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10">
            <a:extLst>
              <a:ext uri="{FF2B5EF4-FFF2-40B4-BE49-F238E27FC236}">
                <a16:creationId xmlns:a16="http://schemas.microsoft.com/office/drawing/2014/main" id="{882A3E7E-F0E0-88A7-E7E0-51B7D1453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1743" y="5322754"/>
            <a:ext cx="2363788" cy="23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da-DK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Induksjonstopp</a:t>
            </a:r>
            <a:endParaRPr kumimoji="0" lang="da-DK" altLang="da-D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Text Box 11">
            <a:extLst>
              <a:ext uri="{FF2B5EF4-FFF2-40B4-BE49-F238E27FC236}">
                <a16:creationId xmlns:a16="http://schemas.microsoft.com/office/drawing/2014/main" id="{F8ED3C81-590B-EF68-86F6-0B29E8834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088" y="5333364"/>
            <a:ext cx="2365375" cy="23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da-DK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Integrert stekeovn </a:t>
            </a:r>
            <a:endParaRPr kumimoji="0" lang="da-DK" altLang="da-D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12">
            <a:extLst>
              <a:ext uri="{FF2B5EF4-FFF2-40B4-BE49-F238E27FC236}">
                <a16:creationId xmlns:a16="http://schemas.microsoft.com/office/drawing/2014/main" id="{349180D4-6325-55A7-6822-5F0D91995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7122" y="5325064"/>
            <a:ext cx="2363788" cy="23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da-DK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Int. oppvaskmaskin </a:t>
            </a:r>
            <a:endParaRPr kumimoji="0" lang="da-DK" altLang="da-D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A5C9639A-B883-CD03-633D-B39CBC5D5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0910" y="5330369"/>
            <a:ext cx="2363788" cy="23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da-DK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Int. kjøl/frys </a:t>
            </a:r>
            <a:endParaRPr kumimoji="0" lang="da-DK" altLang="da-D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1" name="Bilde 30">
            <a:extLst>
              <a:ext uri="{FF2B5EF4-FFF2-40B4-BE49-F238E27FC236}">
                <a16:creationId xmlns:a16="http://schemas.microsoft.com/office/drawing/2014/main" id="{30D12F21-2645-3A77-AE2D-05210356D6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6633" y="3213807"/>
            <a:ext cx="1801286" cy="1598388"/>
          </a:xfrm>
          <a:prstGeom prst="rect">
            <a:avLst/>
          </a:prstGeom>
        </p:spPr>
      </p:pic>
      <p:pic>
        <p:nvPicPr>
          <p:cNvPr id="2049" name="Bilde 2048">
            <a:extLst>
              <a:ext uri="{FF2B5EF4-FFF2-40B4-BE49-F238E27FC236}">
                <a16:creationId xmlns:a16="http://schemas.microsoft.com/office/drawing/2014/main" id="{67E50A5A-CF86-E967-7D96-F40FFCE1435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1329" y="2659469"/>
            <a:ext cx="1299756" cy="2836210"/>
          </a:xfrm>
          <a:prstGeom prst="rect">
            <a:avLst/>
          </a:prstGeom>
        </p:spPr>
      </p:pic>
      <p:pic>
        <p:nvPicPr>
          <p:cNvPr id="2051" name="Bilde 2050">
            <a:extLst>
              <a:ext uri="{FF2B5EF4-FFF2-40B4-BE49-F238E27FC236}">
                <a16:creationId xmlns:a16="http://schemas.microsoft.com/office/drawing/2014/main" id="{7C0D00D9-8BD6-A76D-92A3-B28FDA69B26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31990" y="2949018"/>
            <a:ext cx="1504350" cy="1925568"/>
          </a:xfrm>
          <a:prstGeom prst="rect">
            <a:avLst/>
          </a:prstGeom>
        </p:spPr>
      </p:pic>
      <p:pic>
        <p:nvPicPr>
          <p:cNvPr id="2054" name="Bilde 2053">
            <a:extLst>
              <a:ext uri="{FF2B5EF4-FFF2-40B4-BE49-F238E27FC236}">
                <a16:creationId xmlns:a16="http://schemas.microsoft.com/office/drawing/2014/main" id="{6D31F54F-6B27-9097-44CC-E1D929C89C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0915" y="3177588"/>
            <a:ext cx="1721142" cy="172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463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>
            <a:extLst>
              <a:ext uri="{FF2B5EF4-FFF2-40B4-BE49-F238E27FC236}">
                <a16:creationId xmlns:a16="http://schemas.microsoft.com/office/drawing/2014/main" id="{B19FDC2D-67E0-F61F-055C-B5EFF9648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225" y="125766"/>
            <a:ext cx="1225550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 useBgFill="1">
        <p:nvSpPr>
          <p:cNvPr id="4" name="Text Box 9">
            <a:extLst>
              <a:ext uri="{FF2B5EF4-FFF2-40B4-BE49-F238E27FC236}">
                <a16:creationId xmlns:a16="http://schemas.microsoft.com/office/drawing/2014/main" id="{1EC7AE56-984C-83FE-AA07-391FB0A1D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57" y="1414263"/>
            <a:ext cx="7270001" cy="3090625"/>
          </a:xfrm>
          <a:prstGeom prst="rect">
            <a:avLst/>
          </a:prstGeom>
          <a:ln w="25400" algn="ctr">
            <a:solidFill>
              <a:srgbClr val="D9D9D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nb-NO" altLang="nb-NO" sz="1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nb-NO" altLang="nb-NO" sz="1600" dirty="0">
                <a:solidFill>
                  <a:schemeClr val="bg1"/>
                </a:solidFill>
                <a:latin typeface="Calibri" panose="020F0502020204030204" pitchFamily="34" charset="0"/>
              </a:rPr>
              <a:t>Fremdrift</a:t>
            </a: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nb-NO" altLang="nb-NO" sz="1600" dirty="0">
                <a:solidFill>
                  <a:schemeClr val="bg1"/>
                </a:solidFill>
                <a:latin typeface="Calibri" panose="020F0502020204030204" pitchFamily="34" charset="0"/>
              </a:rPr>
              <a:t>Ved oppstart kjøkkentilvalg mottar alle en invitasjon fra HTH</a:t>
            </a: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nb-NO" altLang="nb-NO" sz="1600" dirty="0">
                <a:solidFill>
                  <a:schemeClr val="bg1"/>
                </a:solidFill>
                <a:latin typeface="Calibri" panose="020F0502020204030204" pitchFamily="34" charset="0"/>
              </a:rPr>
              <a:t>Ta da kontakt for å avtale tid for et kjøkkenmøte</a:t>
            </a: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nb-NO" altLang="nb-NO" sz="1600" dirty="0">
                <a:solidFill>
                  <a:schemeClr val="bg1"/>
                </a:solidFill>
                <a:latin typeface="Calibri" panose="020F0502020204030204" pitchFamily="34" charset="0"/>
              </a:rPr>
              <a:t>Frist for å signere tilvalg på kjøkken står i invitasjonen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nb-NO" altLang="nb-NO" sz="1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nb-NO" altLang="nb-NO" sz="1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nb-NO" altLang="nb-NO" sz="1600" dirty="0">
                <a:solidFill>
                  <a:schemeClr val="bg1"/>
                </a:solidFill>
                <a:latin typeface="Calibri" panose="020F0502020204030204" pitchFamily="34" charset="0"/>
              </a:rPr>
              <a:t>Book et kjøkkenmøte med oss </a:t>
            </a:r>
            <a:r>
              <a:rPr lang="nb-NO" altLang="nb-NO" sz="1600" dirty="0">
                <a:solidFill>
                  <a:schemeClr val="bg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 </a:t>
            </a:r>
            <a:endParaRPr lang="nb-NO" altLang="nb-NO" sz="1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nb-NO" altLang="nb-NO" sz="1600" dirty="0">
                <a:solidFill>
                  <a:schemeClr val="bg1"/>
                </a:solidFill>
                <a:latin typeface="Calibri" panose="020F0502020204030204" pitchFamily="34" charset="0"/>
              </a:rPr>
              <a:t>Vi gjennomgår kjøkkenløsningen for din leilighet. </a:t>
            </a: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nb-NO" altLang="nb-NO" sz="1600" dirty="0">
                <a:solidFill>
                  <a:schemeClr val="bg1"/>
                </a:solidFill>
                <a:latin typeface="Calibri" panose="020F0502020204030204" pitchFamily="34" charset="0"/>
              </a:rPr>
              <a:t>Full frihet til å velge andre farger og materialer mot kostnad</a:t>
            </a: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nb-NO" altLang="nb-NO" sz="1600" dirty="0">
                <a:solidFill>
                  <a:schemeClr val="bg1"/>
                </a:solidFill>
                <a:latin typeface="Calibri" panose="020F0502020204030204" pitchFamily="34" charset="0"/>
              </a:rPr>
              <a:t>Om ønskelig en gjennomgang av standard hvitevare og mulighet for oppgradering. </a:t>
            </a: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nb-NO" altLang="nb-NO" sz="1600" dirty="0">
                <a:solidFill>
                  <a:schemeClr val="bg1"/>
                </a:solidFill>
                <a:latin typeface="Calibri" panose="020F0502020204030204" pitchFamily="34" charset="0"/>
              </a:rPr>
              <a:t>Et kjøkkenmøte og evnt et påfølgende tilbud utføres kostnadsfritt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nb-NO" altLang="nb-NO" sz="1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nb-NO" altLang="nb-NO" sz="1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nb-NO" altLang="nb-NO" sz="1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nb-NO" altLang="nb-NO" sz="1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nb-NO" altLang="nb-NO" sz="1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nb-NO" altLang="nb-NO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	</a:t>
            </a:r>
            <a:r>
              <a:rPr kumimoji="0" lang="nb-NO" altLang="nb-NO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	</a:t>
            </a:r>
            <a:endParaRPr kumimoji="0" lang="nb-NO" altLang="nb-NO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2E540064-566C-6F4B-0606-7BD18BB78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358" y="1661019"/>
            <a:ext cx="4326944" cy="4764947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B0884588-A1A8-C237-72BC-EE1F6063D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214" y="5011703"/>
            <a:ext cx="1371180" cy="1414263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BB88A305-584B-CFFD-D19A-DEFA442227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4755" y="5011703"/>
            <a:ext cx="1333228" cy="1414263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7137050C-1B69-62FA-140D-39A9262EBB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7846" y="5016256"/>
            <a:ext cx="1143976" cy="140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51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46FA945A-7369-6728-DB97-BCA5AF1E219A}"/>
              </a:ext>
            </a:extLst>
          </p:cNvPr>
          <p:cNvSpPr txBox="1"/>
          <p:nvPr/>
        </p:nvSpPr>
        <p:spPr>
          <a:xfrm>
            <a:off x="518779" y="6488668"/>
            <a:ext cx="115766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5572D8-101F-453D-C921-8AAF7D21F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771" y="252311"/>
            <a:ext cx="1196458" cy="119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2" name="Text Box 19">
            <a:extLst>
              <a:ext uri="{FF2B5EF4-FFF2-40B4-BE49-F238E27FC236}">
                <a16:creationId xmlns:a16="http://schemas.microsoft.com/office/drawing/2014/main" id="{69BA09C7-4A37-A226-7F89-4E01E6114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161" y="79160"/>
            <a:ext cx="2198688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da-DK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TILVALGSMULIGHETER</a:t>
            </a:r>
            <a:endParaRPr kumimoji="0" lang="da-DK" altLang="da-DK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50352D9-656B-9109-BF97-81B5C7876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29" y="627633"/>
            <a:ext cx="4832210" cy="3120227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B56A328B-F443-C66E-7F41-E19060F2E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2202" y="288710"/>
            <a:ext cx="3002328" cy="4016294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6097C463-0F7D-740B-27B1-9860EE6F05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0605" y="2630669"/>
            <a:ext cx="3807247" cy="4088831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CB1E6025-3ADA-250B-59B3-6C10FBC16E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94" y="3429000"/>
            <a:ext cx="1906967" cy="2362178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C39DAD08-5CC2-91E6-14EE-2143FA9BBC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7522" y="3708330"/>
            <a:ext cx="1988303" cy="211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34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46FA945A-7369-6728-DB97-BCA5AF1E219A}"/>
              </a:ext>
            </a:extLst>
          </p:cNvPr>
          <p:cNvSpPr txBox="1"/>
          <p:nvPr/>
        </p:nvSpPr>
        <p:spPr>
          <a:xfrm>
            <a:off x="518779" y="6488668"/>
            <a:ext cx="115766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5572D8-101F-453D-C921-8AAF7D21F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242" y="30066"/>
            <a:ext cx="1196458" cy="119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C1B3962A-651F-F00E-51E3-41DC3AB84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7819" y="365065"/>
            <a:ext cx="4443412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73FBC7E4-CE7A-405A-BD6A-280B6FA0C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33" y="628295"/>
            <a:ext cx="5244829" cy="2956169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71DA73FC-42B9-CAEA-21F5-89D0FE31C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251" y="628295"/>
            <a:ext cx="5142216" cy="2956169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A4845AB3-9DC8-4C39-82AB-CC57B9FB24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651" y="3783239"/>
            <a:ext cx="5210040" cy="2820845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0286B76C-59F7-9E65-71A3-E2E6175F22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3251" y="3782935"/>
            <a:ext cx="5142216" cy="2847826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CBB59490-3984-1E3C-F5A0-0B7C72B3B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1732" y="128809"/>
            <a:ext cx="2198688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da-DK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TILVALGSMULIGHETER</a:t>
            </a:r>
            <a:endParaRPr kumimoji="0" lang="da-DK" altLang="da-DK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75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46FA945A-7369-6728-DB97-BCA5AF1E219A}"/>
              </a:ext>
            </a:extLst>
          </p:cNvPr>
          <p:cNvSpPr txBox="1"/>
          <p:nvPr/>
        </p:nvSpPr>
        <p:spPr>
          <a:xfrm>
            <a:off x="518779" y="6488668"/>
            <a:ext cx="115766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5572D8-101F-453D-C921-8AAF7D21F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771" y="252311"/>
            <a:ext cx="1196458" cy="119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4" name="Text Box 9">
            <a:extLst>
              <a:ext uri="{FF2B5EF4-FFF2-40B4-BE49-F238E27FC236}">
                <a16:creationId xmlns:a16="http://schemas.microsoft.com/office/drawing/2014/main" id="{96A985D8-6080-2492-391C-1740E0CCB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779" y="720772"/>
            <a:ext cx="4513263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da-DK" sz="11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w Cen MT" panose="020B0602020104020603" pitchFamily="34" charset="0"/>
              </a:rPr>
              <a:t>GARDEROBER — </a:t>
            </a:r>
            <a:r>
              <a:rPr kumimoji="0" lang="nb-NO" altLang="da-DK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Skyvedørsgarderobe eller møbelgarderobe kan tilbys på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da-DK" sz="9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oppmerket plassering.</a:t>
            </a:r>
            <a:endParaRPr kumimoji="0" lang="da-DK" altLang="da-DK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E1B1DC2B-D18B-7A0E-4190-1CAA31D66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1347" y="3702250"/>
            <a:ext cx="2835775" cy="2767379"/>
          </a:xfrm>
          <a:prstGeom prst="rect">
            <a:avLst/>
          </a:prstGeom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AD566D08-451F-FB0C-DAE9-B4B4A2359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92" y="1240915"/>
            <a:ext cx="3021375" cy="242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2" name="Text Box 19">
            <a:extLst>
              <a:ext uri="{FF2B5EF4-FFF2-40B4-BE49-F238E27FC236}">
                <a16:creationId xmlns:a16="http://schemas.microsoft.com/office/drawing/2014/main" id="{69BA09C7-4A37-A226-7F89-4E01E6114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60" y="252311"/>
            <a:ext cx="2198688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da-DK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TILVALGSMULIGHETER</a:t>
            </a:r>
            <a:endParaRPr kumimoji="0" lang="da-DK" altLang="da-DK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56F77D9-6B57-BBD0-0B1C-9B78345CC4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272" b="10811"/>
          <a:stretch/>
        </p:blipFill>
        <p:spPr>
          <a:xfrm>
            <a:off x="5953980" y="1535185"/>
            <a:ext cx="3201528" cy="2555507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577470FE-B27E-611C-0D29-197A05D626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6617" y="376074"/>
            <a:ext cx="2033697" cy="4024628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0A157D73-1364-0DE9-09DE-0AFEE11699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505" y="3976675"/>
            <a:ext cx="2769633" cy="2511993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8AE5C468-07A4-3E60-B09B-F4359C0F55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6956" y="4247890"/>
            <a:ext cx="2606934" cy="214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0576"/>
      </p:ext>
    </p:extLst>
  </p:cSld>
  <p:clrMapOvr>
    <a:masterClrMapping/>
  </p:clrMapOvr>
</p:sld>
</file>

<file path=ppt/theme/theme1.xml><?xml version="1.0" encoding="utf-8"?>
<a:theme xmlns:a="http://schemas.openxmlformats.org/drawingml/2006/main" name="Utsikt">
  <a:themeElements>
    <a:clrScheme name="Utsikt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Utsikt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Utsikt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75A39CB-C45B-4F08-829C-AB9550EE08F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0C6F0FA-5858-4AD1-8F89-D32310719A51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F92F16A-38EE-4C9D-AFD3-2845EC2D90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338</Words>
  <Application>Microsoft Office PowerPoint</Application>
  <PresentationFormat>Widescreen</PresentationFormat>
  <Paragraphs>89</Paragraphs>
  <Slides>9</Slides>
  <Notes>5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16" baseType="lpstr">
      <vt:lpstr>Arial</vt:lpstr>
      <vt:lpstr>Calibri</vt:lpstr>
      <vt:lpstr>Century Gothic</vt:lpstr>
      <vt:lpstr>Century Schoolbook</vt:lpstr>
      <vt:lpstr>Tw Cen MT</vt:lpstr>
      <vt:lpstr>Wingdings 2</vt:lpstr>
      <vt:lpstr>Utsikt</vt:lpstr>
      <vt:lpstr>        Stilrent HTH-kjøkken  som standardleveranse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Presentasjon Oen infomøte 19.01.26 - Trinn 2</dc:title>
  <dc:creator>Christine Glestad</dc:creator>
  <cp:lastModifiedBy>Christine Glestad</cp:lastModifiedBy>
  <cp:revision>50</cp:revision>
  <cp:lastPrinted>2026-06-17T15:09:25Z</cp:lastPrinted>
  <dcterms:created xsi:type="dcterms:W3CDTF">2021-04-12T17:40:03Z</dcterms:created>
  <dcterms:modified xsi:type="dcterms:W3CDTF">2026-06-17T15:16:52Z</dcterms:modified>
</cp:coreProperties>
</file>